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5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81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79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9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3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63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04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33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53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8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277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tint val="66000"/>
                <a:satMod val="160000"/>
                <a:lumMod val="88000"/>
                <a:alpha val="87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6B3E-3D2C-40B0-9EA2-BF0F8E78F3C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A9EA-A4EC-4815-8A7A-52EA40135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32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36712"/>
            <a:ext cx="4608512" cy="467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16" y="3068961"/>
            <a:ext cx="3591180" cy="2372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6712"/>
            <a:ext cx="3600400" cy="22648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8" y="764704"/>
            <a:ext cx="3744416" cy="47458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09924" y="3035792"/>
            <a:ext cx="1754164" cy="201622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6" y="5661248"/>
            <a:ext cx="892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l-GR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ξιολόγηση Κλιματικών Κινδύνων και της Ευπάθειας του Δήμου Ραφήνας-Πικερμίου</a:t>
            </a:r>
          </a:p>
          <a:p>
            <a:pPr algn="ctr"/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RAFRVA – </a:t>
            </a:r>
            <a:r>
              <a:rPr lang="en-GB" sz="2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RAFina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Risk and Vulnerability Assessment</a:t>
            </a:r>
            <a:endParaRPr lang="el-GR" sz="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CLIMAAX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504056" cy="335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-1" r="-1129" b="398"/>
          <a:stretch/>
        </p:blipFill>
        <p:spPr>
          <a:xfrm>
            <a:off x="35496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4"/>
            <a:ext cx="1045254" cy="335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6" y="332655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028384" y="45234"/>
            <a:ext cx="1008112" cy="4314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496" y="458088"/>
            <a:ext cx="90730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1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Η σημασία της συμμετοχής του Δήμου Ραφήνας-Πικερμίου στο πρόγραμμα CLIMAAX</a:t>
            </a:r>
            <a:endParaRPr lang="en-US" sz="21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33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1412776"/>
            <a:ext cx="91085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l-GR" sz="2000" dirty="0" smtClean="0">
                <a:ln>
                  <a:solidFill>
                    <a:schemeClr val="bg1"/>
                  </a:solidFill>
                </a:ln>
              </a:rPr>
              <a:t>📍 </a:t>
            </a:r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Με φόντο την τραγική εμπειρία της πυρκαγιάς στο Μάτι (2018), ο Δήμος Ραφήνας-Πικερμίου αντιμετωπίζει σοβαρούς κινδύνους λόγω της κλιματικής αλλαγής:</a:t>
            </a:r>
          </a:p>
          <a:p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 - Καύσωνες</a:t>
            </a:r>
            <a:endParaRPr lang="el-GR" sz="2200" dirty="0" smtClean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 - Ξηρασία</a:t>
            </a:r>
            <a:endParaRPr lang="el-GR" sz="2200" dirty="0" smtClean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 - Ακραία υδρολογικά φαινόμενα</a:t>
            </a:r>
            <a:endParaRPr lang="el-GR" sz="22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3710642"/>
            <a:ext cx="85443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22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📍 Μέσω του </a:t>
            </a:r>
            <a:r>
              <a:rPr lang="el-GR" sz="22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CLIMAAX</a:t>
            </a:r>
            <a:r>
              <a:rPr lang="el-GR" sz="22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, </a:t>
            </a:r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στοχεύει:</a:t>
            </a:r>
            <a:endParaRPr lang="el-GR" sz="22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 - Στην </a:t>
            </a:r>
            <a:r>
              <a:rPr lang="el-GR" sz="22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επιστημονική χαρτογράφηση των κινδύνων</a:t>
            </a:r>
            <a:endParaRPr lang="el-GR" sz="22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 - Στην </a:t>
            </a:r>
            <a:r>
              <a:rPr lang="el-GR" sz="22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ενίσχυση της τοπικής ανθεκτικότητας</a:t>
            </a:r>
            <a:endParaRPr lang="el-GR" sz="22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 - Στην </a:t>
            </a:r>
            <a:r>
              <a:rPr lang="el-GR" sz="22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ενημέρωση και ευαισθητοποίηση </a:t>
            </a:r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των δημοτών</a:t>
            </a:r>
            <a:endParaRPr lang="el-GR" sz="22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5601434"/>
            <a:ext cx="90730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2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📍 </a:t>
            </a:r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Το έργο αυτό </a:t>
            </a:r>
            <a:r>
              <a:rPr lang="el-GR" sz="22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βοηθά </a:t>
            </a:r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τις αρμόδιες υπηρεσίες να </a:t>
            </a:r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κατανοήσουν την </a:t>
            </a:r>
            <a:r>
              <a:rPr lang="el-GR" sz="22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ευπάθεια </a:t>
            </a:r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περιοχών  του δήμου , ώστε </a:t>
            </a:r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να  </a:t>
            </a:r>
            <a:r>
              <a:rPr lang="el-GR" sz="22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σχεδιάσουν  </a:t>
            </a:r>
            <a:r>
              <a:rPr lang="el-GR" sz="2200" b="1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στοχευμένες  δράσεις </a:t>
            </a:r>
            <a:r>
              <a:rPr lang="el-GR" sz="2200" b="1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προσαρμογής.</a:t>
            </a:r>
            <a:endParaRPr lang="en-US" sz="2200" b="1" cap="none" spc="0" dirty="0">
              <a:ln>
                <a:solidFill>
                  <a:schemeClr val="bg1"/>
                </a:solidFill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χρηματοδοτούμενο </a:t>
            </a:r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από την Ε</a:t>
            </a:r>
            <a:r>
              <a:rPr lang="en-GB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6512" y="62068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Προκλήσεις στον Δήμο Ραφήνας - Πικερμίου</a:t>
            </a:r>
            <a:endParaRPr lang="el-GR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" y="1233334"/>
            <a:ext cx="913683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Ο Δήμος Ραφήνας-Πικερμίου, αντιμετωπίζει 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εδώ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και  δεκαετίες σοβαρές  προκλήσεις στον χωροταξικό σχεδιασμό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την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πυροπροστασία και τη διαχείριση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καταστάσεων εκτάκτων αναγκών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b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Η τραγωδία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της  πυρκαγιάς 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του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2018 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με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104  θύματα </a:t>
            </a:r>
          </a:p>
          <a:p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κατέδειξε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τα κενά στον συντονισμό,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στην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ετοιμότητα </a:t>
            </a:r>
            <a:endParaRPr lang="el-GR" sz="2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και </a:t>
            </a:r>
            <a:r>
              <a:rPr lang="el-GR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στην ανθεκτικότητα των </a:t>
            </a:r>
            <a:r>
              <a:rPr lang="el-G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«εμπλεκομένων» μηχανισμών.</a:t>
            </a:r>
          </a:p>
          <a:p>
            <a:endParaRPr lang="el-GR" sz="2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l-GR" sz="2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ΚΥΡΙΟΤΕΡΟ ΠΡΟΒΛΗΜΑ</a:t>
            </a:r>
          </a:p>
          <a:p>
            <a:pPr algn="ctr"/>
            <a:endParaRPr lang="en-GB" sz="22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l-GR" sz="2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Η ΕΛΛΕΙΨΗ ΣΥΝΤΟΝΙΣΜΟΥ ΜΕΤΑΞΥ ΤΩΝ ΑΡΜΟΔΙΩΝ ΦΟΡΕΩΝ</a:t>
            </a:r>
            <a:endParaRPr lang="en-GB" sz="22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sz="2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l-GR" sz="2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ΠΡΟΒΛΕΨΗ ΚΑΙ ΕΓΚΑΙΡΗ ΕΝΗΜΕΡΩΣΗ </a:t>
            </a:r>
            <a:endParaRPr lang="en-US" sz="2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498158"/>
            <a:ext cx="9108504" cy="596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Οι Επιπτώσεις της Κλιματικής Κρίσης</a:t>
            </a:r>
            <a:endParaRPr kumimoji="0" lang="el-GR" altLang="el-GR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l-GR" altLang="el-GR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Ο Δήμος Ραφήνας-Πικερμίου είναι ιδιαίτερα ευάλωτος </a:t>
            </a:r>
            <a:endParaRPr kumimoji="0" lang="en-GB" altLang="el-GR" sz="2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στις επιπτώσεις της κλιματικής αλλαγής</a:t>
            </a:r>
            <a:r>
              <a:rPr kumimoji="0" lang="en-GB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l-GR" alt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καθώς έχουν ΔΥΝΗΤΙΚΑ σοβαρές συνέπειες, όπως παρακάτω</a:t>
            </a: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l-GR" sz="2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MS Gothic" pitchFamily="49" charset="-128"/>
              </a:rPr>
              <a:t>✔ Ακραία καιρικά φαινόμενα</a:t>
            </a: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l-GR" sz="2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MS Gothic" pitchFamily="49" charset="-128"/>
              </a:rPr>
              <a:t>✔</a:t>
            </a:r>
            <a:r>
              <a:rPr lang="el-GR" alt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Πλημμύρες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2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MS Gothic" pitchFamily="49" charset="-128"/>
              </a:rPr>
              <a:t>✔</a:t>
            </a:r>
            <a:r>
              <a:rPr lang="el-GR" alt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Έντονοι καύσωνες</a:t>
            </a:r>
            <a:endParaRPr lang="el-GR" altLang="el-GR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Calibri" pitchFamily="34" charset="0"/>
              <a:cs typeface="MS Gothic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MS Gothic" pitchFamily="49" charset="-128"/>
              </a:rPr>
              <a:t>✔</a:t>
            </a: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Μεταβολές στον υδρολογικό κύκλο</a:t>
            </a:r>
            <a:b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l-GR" sz="2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Η ανάγκη για τοπικές μελέτες πρόβλεψης και πρόληψης </a:t>
            </a:r>
            <a:endParaRPr kumimoji="0" lang="en-GB" altLang="el-GR" sz="2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είναι επιτακτική.</a:t>
            </a:r>
            <a:endParaRPr kumimoji="0" lang="el-GR" altLang="el-GR" sz="2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309" y="836712"/>
            <a:ext cx="9080691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Ανάγκη για Νέο Μοντέλο Πολιτικής Προστασίας</a:t>
            </a: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Το υφιστάμενο σχέδιο πολιτικής προστασίας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πρέπει </a:t>
            </a: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να προσαρμοστεί όπως παρακάτω  και :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✅ Να περιλαμβάνει την εκτίμηση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κλιματικού κινδύνου</a:t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✅ Να ενσωματώνει μεθόδους ανάλυσης - διαχείρισης    </a:t>
            </a: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αντίστοιχων εκτάκτων αναγκών που θα προκύψουν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✅ Να είναι εναρμονισμένο με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τα νέα ευρωπαϊκά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πρότυπα</a:t>
            </a:r>
          </a:p>
          <a:p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l-G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Νέες προκλήσεις                       Νέες Δράσεις</a:t>
            </a:r>
            <a:endParaRPr lang="el-G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851920" y="5313977"/>
            <a:ext cx="1656184" cy="491287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81166"/>
            <a:ext cx="9144001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Ο Ρόλος του CLIMAAX</a:t>
            </a: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Το «τρέχον» </a:t>
            </a:r>
            <a:r>
              <a:rPr lang="el-GR" sz="2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Σχέδιο Πολιτικής Προστασίας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του Δήμου Ραφήνας-Πικερμίου, προσεγγίζει την αντιμετώπιση προκλήσεων , αλλά χρειάζεται ένα υποστηρικτικό περιβάλλον που θα βοηθάει όποτε χρειάζεται στην επικαιροποίηση και αντίστοιχη προσέγγιση εκτίμησης του κλιματικού κινδυνου.</a:t>
            </a:r>
          </a:p>
          <a:p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Η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συμμετοχή στο πρόγραμμα CLIMAAX παρέχει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🔹 Χρηματοδότηση για επικαιροποιημένες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μελέτες</a:t>
            </a: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🔹 Ενίσχυση διαδημοτικής και διακλαδικής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συνεργασίας</a:t>
            </a: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🔹 Ανάπτυξη τοπικής στρατηγικής προσαρμογής στην κλιματική αλλαγή</a:t>
            </a:r>
          </a:p>
          <a:p>
            <a:pPr algn="ctr"/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6" y="692696"/>
            <a:ext cx="90730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Μελέτη </a:t>
            </a:r>
            <a:r>
              <a:rPr lang="el-GR" sz="2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Κινδύνου και </a:t>
            </a:r>
            <a:r>
              <a:rPr lang="el-GR" sz="26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Ευπάθειας</a:t>
            </a:r>
            <a:endParaRPr lang="en-GB" sz="26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el-GR" sz="2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Η </a:t>
            </a:r>
            <a:r>
              <a:rPr lang="el-GR" sz="2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μελέτη στο πλαίσιο του CLIMAAX θα περιλαμβάνει:</a:t>
            </a:r>
            <a:br>
              <a:rPr lang="el-GR" sz="2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l-GR" sz="24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📍 </a:t>
            </a:r>
            <a:r>
              <a:rPr lang="el-GR" sz="2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Εντοπισμό περιοχών υψηλού </a:t>
            </a:r>
            <a:r>
              <a:rPr lang="el-GR" sz="2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κινδύνου</a:t>
            </a:r>
            <a:r>
              <a:rPr lang="el-GR" sz="2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l-GR" sz="2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📍 Ανάλυση ευπάθειας υποδομών και πληθυσμού</a:t>
            </a:r>
            <a:br>
              <a:rPr lang="el-GR" sz="2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sz="2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📍 Εκτίμηση κοινωνικοοικονομικών παραγόντων ευαλωτότητας</a:t>
            </a:r>
            <a:endParaRPr lang="el-GR" sz="2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l-GR" sz="2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el-GR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Επίσης θα περιλαμβάνει :</a:t>
            </a:r>
            <a:endParaRPr lang="el-GR" sz="2400" b="1" dirty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l-GR" sz="2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l-GR" sz="2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Εξειδικευμένη ανάλυση κινδύνου</a:t>
            </a:r>
          </a:p>
          <a:p>
            <a:pPr marL="342900" indent="-342900" algn="just">
              <a:buFontTx/>
              <a:buChar char="-"/>
            </a:pPr>
            <a:r>
              <a:rPr lang="el-GR" sz="2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Διαχείριση κινδύνων που σχετίζονται με το κλίμα</a:t>
            </a:r>
          </a:p>
          <a:p>
            <a:pPr marL="342900" indent="-342900" algn="just">
              <a:buFontTx/>
              <a:buChar char="-"/>
            </a:pPr>
            <a:r>
              <a:rPr lang="el-GR" sz="2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Προηγμένες μεθόδους ανάλυσης κινδύνων </a:t>
            </a:r>
          </a:p>
          <a:p>
            <a:pPr marL="342900" indent="-342900" algn="just">
              <a:buFontTx/>
              <a:buChar char="-"/>
            </a:pPr>
            <a:r>
              <a:rPr lang="el-GR" sz="2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Ανάπτυξη τεχνικών προσαρμογής με βάση την εκτίμηση κινδύνων</a:t>
            </a:r>
          </a:p>
          <a:p>
            <a:endParaRPr lang="el-GR" sz="2000" b="1" dirty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504056" cy="33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30129" r="8332" b="29448"/>
          <a:stretch/>
        </p:blipFill>
        <p:spPr>
          <a:xfrm>
            <a:off x="539552" y="44625"/>
            <a:ext cx="1045254" cy="33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332656"/>
            <a:ext cx="1549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χρηματοδοτούμενο από την Ε</a:t>
            </a:r>
            <a:r>
              <a:rPr lang="en-GB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.E</a:t>
            </a:r>
            <a:endParaRPr lang="el-G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4052" r="9206" b="24812"/>
          <a:stretch/>
        </p:blipFill>
        <p:spPr>
          <a:xfrm>
            <a:off x="8100392" y="34354"/>
            <a:ext cx="1008112" cy="431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72" y="764704"/>
            <a:ext cx="906963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6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Εκπαίδευση </a:t>
            </a:r>
            <a:r>
              <a:rPr lang="el-GR" sz="2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και </a:t>
            </a:r>
            <a:r>
              <a:rPr lang="el-GR" sz="26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Ευαισθητοποίηση των Πολιτών</a:t>
            </a:r>
            <a:endParaRPr lang="el-GR" sz="2600" b="1" dirty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412776"/>
            <a:ext cx="9081332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Κλειδί </a:t>
            </a:r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για την Επιτυχία του CLIMAAX</a:t>
            </a:r>
          </a:p>
          <a:p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Οι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ενημερωμένοι πολίτες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που συμμετέχουν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ενεργά </a:t>
            </a: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στην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αξιολόγηση και διαχείριση κλιματικών κινδύνων.</a:t>
            </a: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Η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τοπική γνώση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που ενισχύει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την αποτελεσματικότητα </a:t>
            </a: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των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στρατηγικών προσαρμογής.</a:t>
            </a: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Η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εκπαίδευση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που ενδυναμώνει τους πολίτες - κοινωνία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και </a:t>
            </a: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ενισχύει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την ανθεκτικότητα</a:t>
            </a:r>
            <a:r>
              <a:rPr lang="el-G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endParaRPr lang="el-G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Το </a:t>
            </a:r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CLIMAAX προωθεί:</a:t>
            </a:r>
          </a:p>
          <a:p>
            <a:endParaRPr lang="el-G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Συμμετοχικές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διαδικασίες</a:t>
            </a: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Εκπαιδευτικά εργαλεία</a:t>
            </a:r>
            <a:r>
              <a:rPr lang="el-GR" sz="2000" dirty="0"/>
              <a:t> </a:t>
            </a:r>
            <a:r>
              <a:rPr lang="el-GR" sz="2000" dirty="0" smtClean="0"/>
              <a:t>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(Παροχή «υλικού»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για την υποστήριξη </a:t>
            </a:r>
            <a:endParaRPr lang="el-G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της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συμμετοχής των πολιτών στις αξιολογήσεις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κινδύνου) 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Δράσεις </a:t>
            </a: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ευαισθητοποίησης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3775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293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Κυριάκος</dc:creator>
  <cp:lastModifiedBy>Κυριάκος</cp:lastModifiedBy>
  <cp:revision>42</cp:revision>
  <dcterms:created xsi:type="dcterms:W3CDTF">2025-05-28T05:34:46Z</dcterms:created>
  <dcterms:modified xsi:type="dcterms:W3CDTF">2025-05-30T09:42:38Z</dcterms:modified>
</cp:coreProperties>
</file>